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753600" cy="13004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7789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4599"/>
  </p:normalViewPr>
  <p:slideViewPr>
    <p:cSldViewPr snapToGrid="0" snapToObjects="1">
      <p:cViewPr varScale="1">
        <p:scale>
          <a:sx n="55" d="100"/>
          <a:sy n="55" d="100"/>
        </p:scale>
        <p:origin x="262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952500" y="7616825"/>
            <a:ext cx="7848600" cy="56012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952500" y="5900904"/>
            <a:ext cx="7848600" cy="745792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4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2844800"/>
            <a:ext cx="9753600" cy="7315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13"/>
          </p:nvPr>
        </p:nvSpPr>
        <p:spPr>
          <a:xfrm>
            <a:off x="1219200" y="3349625"/>
            <a:ext cx="7315200" cy="442912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952500" y="7883525"/>
            <a:ext cx="7848600" cy="10668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8959850"/>
            <a:ext cx="7848600" cy="84772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952500" y="5264150"/>
            <a:ext cx="7848600" cy="247650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quarter" idx="13"/>
          </p:nvPr>
        </p:nvSpPr>
        <p:spPr>
          <a:xfrm>
            <a:off x="5038725" y="3321050"/>
            <a:ext cx="4000500" cy="61626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714375" y="3321050"/>
            <a:ext cx="4000500" cy="2990850"/>
          </a:xfrm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14375" y="6388100"/>
            <a:ext cx="4000500" cy="30861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714375" y="4787900"/>
            <a:ext cx="8324850" cy="4714875"/>
          </a:xfrm>
          <a:prstGeom prst="rect">
            <a:avLst/>
          </a:prstGeom>
        </p:spPr>
        <p:txBody>
          <a:bodyPr anchor="ctr"/>
          <a:lstStyle>
            <a:lvl1pPr marL="583406" indent="-583406" algn="l">
              <a:spcBef>
                <a:spcPts val="5600"/>
              </a:spcBef>
              <a:buSzPct val="145000"/>
              <a:buChar char="•"/>
              <a:defRPr sz="4200"/>
            </a:lvl1pPr>
            <a:lvl2pPr marL="1027906" indent="-583406" algn="l">
              <a:spcBef>
                <a:spcPts val="5600"/>
              </a:spcBef>
              <a:buSzPct val="145000"/>
              <a:buChar char="•"/>
              <a:defRPr sz="4200"/>
            </a:lvl2pPr>
            <a:lvl3pPr marL="1472406" indent="-583406" algn="l">
              <a:spcBef>
                <a:spcPts val="5600"/>
              </a:spcBef>
              <a:buSzPct val="145000"/>
              <a:buChar char="•"/>
              <a:defRPr sz="4200"/>
            </a:lvl3pPr>
            <a:lvl4pPr marL="1916906" indent="-583406" algn="l">
              <a:spcBef>
                <a:spcPts val="5600"/>
              </a:spcBef>
              <a:buSzPct val="145000"/>
              <a:buChar char="•"/>
              <a:defRPr sz="4200"/>
            </a:lvl4pPr>
            <a:lvl5pPr marL="2361406" indent="-583406" algn="l">
              <a:spcBef>
                <a:spcPts val="5600"/>
              </a:spcBef>
              <a:buSzPct val="145000"/>
              <a:buChar char="•"/>
              <a:defRPr sz="4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quarter" idx="13"/>
          </p:nvPr>
        </p:nvSpPr>
        <p:spPr>
          <a:xfrm>
            <a:off x="5038725" y="4787900"/>
            <a:ext cx="4000500" cy="47148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14375" y="4787900"/>
            <a:ext cx="4000500" cy="4714875"/>
          </a:xfrm>
          <a:prstGeom prst="rect">
            <a:avLst/>
          </a:prstGeom>
        </p:spPr>
        <p:txBody>
          <a:bodyPr anchor="ctr"/>
          <a:lstStyle>
            <a:lvl1pPr marL="440871" indent="-440871" algn="l">
              <a:spcBef>
                <a:spcPts val="4200"/>
              </a:spcBef>
              <a:buSzPct val="145000"/>
              <a:buChar char="•"/>
              <a:defRPr sz="3600"/>
            </a:lvl1pPr>
            <a:lvl2pPr marL="783771" indent="-440871" algn="l">
              <a:spcBef>
                <a:spcPts val="4200"/>
              </a:spcBef>
              <a:buSzPct val="145000"/>
              <a:buChar char="•"/>
              <a:defRPr sz="3600"/>
            </a:lvl2pPr>
            <a:lvl3pPr marL="1126671" indent="-440871" algn="l">
              <a:spcBef>
                <a:spcPts val="4200"/>
              </a:spcBef>
              <a:buSzPct val="145000"/>
              <a:buChar char="•"/>
              <a:defRPr sz="3600"/>
            </a:lvl3pPr>
            <a:lvl4pPr marL="1469571" indent="-440871" algn="l">
              <a:spcBef>
                <a:spcPts val="4200"/>
              </a:spcBef>
              <a:buSzPct val="145000"/>
              <a:buChar char="•"/>
              <a:defRPr sz="3600"/>
            </a:lvl4pPr>
            <a:lvl5pPr marL="1812471" indent="-440871" algn="l">
              <a:spcBef>
                <a:spcPts val="4200"/>
              </a:spcBef>
              <a:buSzPct val="145000"/>
              <a:buChar char="•"/>
              <a:defRPr sz="3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688585" y="9817100"/>
            <a:ext cx="371349" cy="3810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714375" y="3797300"/>
            <a:ext cx="8324850" cy="5410200"/>
          </a:xfrm>
          <a:prstGeom prst="rect">
            <a:avLst/>
          </a:prstGeom>
        </p:spPr>
        <p:txBody>
          <a:bodyPr anchor="ctr"/>
          <a:lstStyle>
            <a:lvl1pPr marL="583406" indent="-583406" algn="l">
              <a:spcBef>
                <a:spcPts val="5600"/>
              </a:spcBef>
              <a:buSzPct val="145000"/>
              <a:buChar char="•"/>
              <a:defRPr sz="4200"/>
            </a:lvl1pPr>
            <a:lvl2pPr marL="1027906" indent="-583406" algn="l">
              <a:spcBef>
                <a:spcPts val="5600"/>
              </a:spcBef>
              <a:buSzPct val="145000"/>
              <a:buChar char="•"/>
              <a:defRPr sz="4200"/>
            </a:lvl2pPr>
            <a:lvl3pPr marL="1472406" indent="-583406" algn="l">
              <a:spcBef>
                <a:spcPts val="5600"/>
              </a:spcBef>
              <a:buSzPct val="145000"/>
              <a:buChar char="•"/>
              <a:defRPr sz="4200"/>
            </a:lvl3pPr>
            <a:lvl4pPr marL="1916906" indent="-583406" algn="l">
              <a:spcBef>
                <a:spcPts val="5600"/>
              </a:spcBef>
              <a:buSzPct val="145000"/>
              <a:buChar char="•"/>
              <a:defRPr sz="4200"/>
            </a:lvl4pPr>
            <a:lvl5pPr marL="2361406" indent="-583406" algn="l">
              <a:spcBef>
                <a:spcPts val="5600"/>
              </a:spcBef>
              <a:buSzPct val="145000"/>
              <a:buChar char="•"/>
              <a:defRPr sz="4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5038725" y="6664325"/>
            <a:ext cx="4000500" cy="28289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5038725" y="3511550"/>
            <a:ext cx="4000500" cy="28289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quarter" idx="15"/>
          </p:nvPr>
        </p:nvSpPr>
        <p:spPr>
          <a:xfrm>
            <a:off x="714375" y="3511550"/>
            <a:ext cx="4000500" cy="5981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4073525"/>
            <a:ext cx="7848600" cy="24765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6626225"/>
            <a:ext cx="7848600" cy="84772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688585" y="9817100"/>
            <a:ext cx="371349" cy="373633"/>
          </a:xfrm>
          <a:prstGeom prst="rect">
            <a:avLst/>
          </a:prstGeom>
          <a:ln w="3175">
            <a:miter lim="400000"/>
          </a:ln>
        </p:spPr>
        <p:txBody>
          <a:bodyPr wrap="none" lIns="38100" tIns="38100" rIns="38100" bIns="38100">
            <a:spAutoFit/>
          </a:bodyPr>
          <a:lstStyle>
            <a:lvl1pPr>
              <a:defRPr sz="20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2286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4572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6858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9144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11430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13716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6002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828800" algn="ctr" defTabSz="7789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2286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4572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6858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9144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11430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13716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6002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828800" algn="ctr" defTabSz="7789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afccd.com/documents/educationforall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afccd.com/documents/educationforall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ounded Rectangle"/>
          <p:cNvSpPr/>
          <p:nvPr/>
        </p:nvSpPr>
        <p:spPr>
          <a:xfrm>
            <a:off x="5142855" y="6756133"/>
            <a:ext cx="4609158" cy="5488608"/>
          </a:xfrm>
          <a:prstGeom prst="roundRect">
            <a:avLst>
              <a:gd name="adj" fmla="val 4133"/>
            </a:avLst>
          </a:prstGeom>
          <a:solidFill>
            <a:srgbClr val="FFFFFF"/>
          </a:solidFill>
          <a:ln w="3175">
            <a:solidFill>
              <a:srgbClr val="000000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28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latin typeface="Comic Sans MS" panose="030F0902030302020204" pitchFamily="66" charset="0"/>
            </a:endParaRPr>
          </a:p>
        </p:txBody>
      </p:sp>
      <p:sp>
        <p:nvSpPr>
          <p:cNvPr id="120" name="Rounded Rectangle"/>
          <p:cNvSpPr/>
          <p:nvPr/>
        </p:nvSpPr>
        <p:spPr>
          <a:xfrm>
            <a:off x="5042767" y="722089"/>
            <a:ext cx="4609158" cy="5606480"/>
          </a:xfrm>
          <a:prstGeom prst="roundRect">
            <a:avLst>
              <a:gd name="adj" fmla="val 4133"/>
            </a:avLst>
          </a:prstGeom>
          <a:solidFill>
            <a:srgbClr val="FFFFFF"/>
          </a:solidFill>
          <a:ln w="3175">
            <a:solidFill>
              <a:srgbClr val="000000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28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latin typeface="Comic Sans MS" panose="030F0902030302020204" pitchFamily="66" charset="0"/>
            </a:endParaRPr>
          </a:p>
        </p:txBody>
      </p:sp>
      <p:sp>
        <p:nvSpPr>
          <p:cNvPr id="121" name="Rounded Rectangle"/>
          <p:cNvSpPr/>
          <p:nvPr/>
        </p:nvSpPr>
        <p:spPr>
          <a:xfrm>
            <a:off x="101675" y="6756133"/>
            <a:ext cx="4609159" cy="5488608"/>
          </a:xfrm>
          <a:prstGeom prst="roundRect">
            <a:avLst>
              <a:gd name="adj" fmla="val 4133"/>
            </a:avLst>
          </a:prstGeom>
          <a:solidFill>
            <a:srgbClr val="FFFFFF"/>
          </a:solidFill>
          <a:ln w="3175">
            <a:solidFill>
              <a:srgbClr val="000000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28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latin typeface="Comic Sans MS" panose="030F0902030302020204" pitchFamily="66" charset="0"/>
            </a:endParaRPr>
          </a:p>
        </p:txBody>
      </p:sp>
      <p:sp>
        <p:nvSpPr>
          <p:cNvPr id="122" name="Rounded Rectangle"/>
          <p:cNvSpPr/>
          <p:nvPr/>
        </p:nvSpPr>
        <p:spPr>
          <a:xfrm>
            <a:off x="101675" y="722089"/>
            <a:ext cx="4609159" cy="5606480"/>
          </a:xfrm>
          <a:prstGeom prst="roundRect">
            <a:avLst>
              <a:gd name="adj" fmla="val 4133"/>
            </a:avLst>
          </a:prstGeom>
          <a:solidFill>
            <a:srgbClr val="FFFFFF"/>
          </a:solidFill>
          <a:ln w="3175">
            <a:solidFill>
              <a:srgbClr val="000000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28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latin typeface="Comic Sans MS" panose="030F0902030302020204" pitchFamily="66" charset="0"/>
            </a:endParaRPr>
          </a:p>
        </p:txBody>
      </p:sp>
      <p:sp>
        <p:nvSpPr>
          <p:cNvPr id="123" name="Class Profile"/>
          <p:cNvSpPr txBox="1"/>
          <p:nvPr/>
        </p:nvSpPr>
        <p:spPr>
          <a:xfrm>
            <a:off x="3789160" y="43562"/>
            <a:ext cx="1861086" cy="4462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3500" b="0">
                <a:latin typeface="KG Primary Penmanship"/>
                <a:ea typeface="KG Primary Penmanship"/>
                <a:cs typeface="KG Primary Penmanship"/>
                <a:sym typeface="KG Primary Penmanship"/>
              </a:defRPr>
            </a:lvl1pPr>
          </a:lstStyle>
          <a:p>
            <a:r>
              <a:rPr sz="2400" dirty="0">
                <a:latin typeface="Comic Sans MS" panose="030F0902030302020204" pitchFamily="66" charset="0"/>
              </a:rPr>
              <a:t>Class Profile</a:t>
            </a:r>
          </a:p>
        </p:txBody>
      </p:sp>
      <p:sp>
        <p:nvSpPr>
          <p:cNvPr id="124" name="Teacher:_________________"/>
          <p:cNvSpPr txBox="1"/>
          <p:nvPr/>
        </p:nvSpPr>
        <p:spPr>
          <a:xfrm>
            <a:off x="6930343" y="48956"/>
            <a:ext cx="2729913" cy="29238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defRPr sz="2000" b="0">
                <a:latin typeface="KG Primary Penmanship 2"/>
                <a:ea typeface="KG Primary Penmanship 2"/>
                <a:cs typeface="KG Primary Penmanship 2"/>
                <a:sym typeface="KG Primary Penmanship 2"/>
              </a:defRPr>
            </a:pPr>
            <a:r>
              <a:rPr sz="1400" dirty="0">
                <a:latin typeface="Comic Sans MS" panose="030F0902030302020204" pitchFamily="66" charset="0"/>
              </a:rPr>
              <a:t>Teacher:</a:t>
            </a:r>
            <a:r>
              <a:rPr sz="1400" dirty="0">
                <a:latin typeface="Comic Sans MS" panose="030F0902030302020204" pitchFamily="66" charset="0"/>
                <a:ea typeface="Century Gothic"/>
                <a:cs typeface="Century Gothic"/>
                <a:sym typeface="Century Gothic"/>
              </a:rPr>
              <a:t>_________________</a:t>
            </a:r>
          </a:p>
        </p:txBody>
      </p:sp>
      <p:sp>
        <p:nvSpPr>
          <p:cNvPr id="125" name="Overall Class Information"/>
          <p:cNvSpPr txBox="1"/>
          <p:nvPr/>
        </p:nvSpPr>
        <p:spPr>
          <a:xfrm>
            <a:off x="142765" y="409207"/>
            <a:ext cx="2231380" cy="29238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2000" b="0">
                <a:latin typeface="KG Primary Penmanship 2"/>
                <a:ea typeface="KG Primary Penmanship 2"/>
                <a:cs typeface="KG Primary Penmanship 2"/>
                <a:sym typeface="KG Primary Penmanship 2"/>
              </a:defRPr>
            </a:lvl1pPr>
          </a:lstStyle>
          <a:p>
            <a:r>
              <a:rPr sz="1400" dirty="0">
                <a:latin typeface="Comic Sans MS" panose="030F0902030302020204" pitchFamily="66" charset="0"/>
              </a:rPr>
              <a:t>Overall Class Information</a:t>
            </a:r>
          </a:p>
        </p:txBody>
      </p:sp>
      <p:sp>
        <p:nvSpPr>
          <p:cNvPr id="126" name="Class Strengths"/>
          <p:cNvSpPr txBox="1"/>
          <p:nvPr/>
        </p:nvSpPr>
        <p:spPr>
          <a:xfrm>
            <a:off x="523079" y="740256"/>
            <a:ext cx="3766350" cy="37959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2500" b="0">
                <a:solidFill>
                  <a:srgbClr val="9411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defRPr>
            </a:lvl1pPr>
          </a:lstStyle>
          <a:p>
            <a:r>
              <a:rPr sz="1800" dirty="0">
                <a:latin typeface="Comic Sans MS" panose="030F0902030302020204" pitchFamily="66" charset="0"/>
              </a:rPr>
              <a:t>Class Strengths </a:t>
            </a:r>
          </a:p>
        </p:txBody>
      </p:sp>
      <p:sp>
        <p:nvSpPr>
          <p:cNvPr id="127" name="Class Needs/Areas for Growth"/>
          <p:cNvSpPr txBox="1"/>
          <p:nvPr/>
        </p:nvSpPr>
        <p:spPr>
          <a:xfrm>
            <a:off x="5464171" y="740256"/>
            <a:ext cx="3766350" cy="37959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2500" b="0">
                <a:solidFill>
                  <a:srgbClr val="9411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defRPr>
            </a:lvl1pPr>
          </a:lstStyle>
          <a:p>
            <a:r>
              <a:rPr sz="1800" dirty="0">
                <a:latin typeface="Comic Sans MS" panose="030F0902030302020204" pitchFamily="66" charset="0"/>
              </a:rPr>
              <a:t>Class Needs/Areas for Growth</a:t>
            </a:r>
          </a:p>
        </p:txBody>
      </p:sp>
      <p:sp>
        <p:nvSpPr>
          <p:cNvPr id="128" name="Overall Interests, Tastes, Preferences"/>
          <p:cNvSpPr txBox="1"/>
          <p:nvPr/>
        </p:nvSpPr>
        <p:spPr>
          <a:xfrm>
            <a:off x="199890" y="6852354"/>
            <a:ext cx="4612333" cy="37959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2500" b="0">
                <a:solidFill>
                  <a:srgbClr val="9411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defRPr>
            </a:lvl1pPr>
          </a:lstStyle>
          <a:p>
            <a:r>
              <a:rPr sz="1800" dirty="0">
                <a:latin typeface="Comic Sans MS" panose="030F0902030302020204" pitchFamily="66" charset="0"/>
              </a:rPr>
              <a:t>Overall Interests, Tastes, Preferences</a:t>
            </a:r>
          </a:p>
        </p:txBody>
      </p:sp>
      <p:sp>
        <p:nvSpPr>
          <p:cNvPr id="129" name="Social Emotional Needs/Perceptions"/>
          <p:cNvSpPr txBox="1"/>
          <p:nvPr/>
        </p:nvSpPr>
        <p:spPr>
          <a:xfrm>
            <a:off x="5410807" y="6852354"/>
            <a:ext cx="4073253" cy="37959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2500" b="0">
                <a:solidFill>
                  <a:srgbClr val="9411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defRPr>
            </a:lvl1pPr>
          </a:lstStyle>
          <a:p>
            <a:r>
              <a:rPr sz="1800" dirty="0">
                <a:latin typeface="Comic Sans MS" panose="030F0902030302020204" pitchFamily="66" charset="0"/>
              </a:rPr>
              <a:t>Social Emotional Needs/Perceptions</a:t>
            </a:r>
          </a:p>
        </p:txBody>
      </p:sp>
      <p:sp>
        <p:nvSpPr>
          <p:cNvPr id="130" name="Adapted from - A Quick Guide to Reaching Struggling Writers - Cruz &amp; Learning in Safe Schools - Brownlie &amp; King &amp;"/>
          <p:cNvSpPr txBox="1"/>
          <p:nvPr/>
        </p:nvSpPr>
        <p:spPr>
          <a:xfrm>
            <a:off x="61284" y="12788589"/>
            <a:ext cx="7396111" cy="2162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4604" tIns="44604" rIns="44604" bIns="44604">
            <a:spAutoFit/>
          </a:bodyPr>
          <a:lstStyle/>
          <a:p>
            <a:pPr algn="l" defTabSz="892097">
              <a:defRPr sz="800" b="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 Adapted from - </a:t>
            </a:r>
            <a:r>
              <a:rPr i="1"/>
              <a:t>A Quick Guide to Reaching Struggling Writers -</a:t>
            </a:r>
            <a:r>
              <a:t> Cruz &amp; </a:t>
            </a:r>
            <a:r>
              <a:rPr i="1"/>
              <a:t>Learning in Safe Schools -</a:t>
            </a:r>
            <a:r>
              <a:t> Brownlie &amp; King &amp; </a:t>
            </a:r>
          </a:p>
        </p:txBody>
      </p:sp>
      <p:sp>
        <p:nvSpPr>
          <p:cNvPr id="131" name="Education for All - Ontario Education">
            <a:hlinkClick r:id="rId3"/>
          </p:cNvPr>
          <p:cNvSpPr txBox="1"/>
          <p:nvPr/>
        </p:nvSpPr>
        <p:spPr>
          <a:xfrm>
            <a:off x="5791662" y="12788589"/>
            <a:ext cx="2503638" cy="2162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4604" tIns="44604" rIns="44604" bIns="44604">
            <a:spAutoFit/>
          </a:bodyPr>
          <a:lstStyle>
            <a:lvl1pPr algn="l" defTabSz="892097">
              <a:defRPr sz="800" b="0" u="sng">
                <a:solidFill>
                  <a:srgbClr val="0433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>
              <a:defRPr u="none">
                <a:solidFill>
                  <a:srgbClr val="000000"/>
                </a:solidFill>
              </a:defRPr>
            </a:pPr>
            <a:r>
              <a:rPr u="sng">
                <a:solidFill>
                  <a:srgbClr val="0433FF"/>
                </a:solidFill>
              </a:rPr>
              <a:t>Education for All - Ontario Education</a:t>
            </a:r>
          </a:p>
        </p:txBody>
      </p:sp>
      <p:pic>
        <p:nvPicPr>
          <p:cNvPr id="132" name="arrow_target_400_clr_17025.png" descr="arrow_target_400_clr_17025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791662" y="4587"/>
            <a:ext cx="637125" cy="528813"/>
          </a:xfrm>
          <a:prstGeom prst="rect">
            <a:avLst/>
          </a:prstGeom>
          <a:ln w="3175">
            <a:miter lim="400000"/>
          </a:ln>
        </p:spPr>
      </p:pic>
      <p:sp>
        <p:nvSpPr>
          <p:cNvPr id="133" name="Date:___________________"/>
          <p:cNvSpPr txBox="1"/>
          <p:nvPr/>
        </p:nvSpPr>
        <p:spPr>
          <a:xfrm>
            <a:off x="6995516" y="379156"/>
            <a:ext cx="2665794" cy="29238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defRPr sz="2000" b="0">
                <a:latin typeface="KG Primary Penmanship 2"/>
                <a:ea typeface="KG Primary Penmanship 2"/>
                <a:cs typeface="KG Primary Penmanship 2"/>
                <a:sym typeface="KG Primary Penmanship 2"/>
              </a:defRPr>
            </a:pPr>
            <a:r>
              <a:rPr sz="1400" dirty="0">
                <a:latin typeface="Comic Sans MS" panose="030F0902030302020204" pitchFamily="66" charset="0"/>
              </a:rPr>
              <a:t>Date:</a:t>
            </a:r>
            <a:r>
              <a:rPr sz="1400" dirty="0">
                <a:latin typeface="Comic Sans MS" panose="030F0902030302020204" pitchFamily="66" charset="0"/>
                <a:ea typeface="Century Gothic"/>
                <a:cs typeface="Century Gothic"/>
                <a:sym typeface="Century Gothic"/>
              </a:rPr>
              <a:t>___________________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lass Profile"/>
          <p:cNvSpPr txBox="1"/>
          <p:nvPr/>
        </p:nvSpPr>
        <p:spPr>
          <a:xfrm>
            <a:off x="3789159" y="43563"/>
            <a:ext cx="1861087" cy="4462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3500" b="0">
                <a:latin typeface="KG Primary Penmanship"/>
                <a:ea typeface="KG Primary Penmanship"/>
                <a:cs typeface="KG Primary Penmanship"/>
                <a:sym typeface="KG Primary Penmanship"/>
              </a:defRPr>
            </a:lvl1pPr>
          </a:lstStyle>
          <a:p>
            <a:r>
              <a:rPr sz="2400" dirty="0">
                <a:latin typeface="Comic Sans MS" panose="030F0902030302020204" pitchFamily="66" charset="0"/>
              </a:rPr>
              <a:t>Class Profile</a:t>
            </a:r>
          </a:p>
        </p:txBody>
      </p:sp>
      <p:sp>
        <p:nvSpPr>
          <p:cNvPr id="136" name="Teacher:_________________"/>
          <p:cNvSpPr txBox="1"/>
          <p:nvPr/>
        </p:nvSpPr>
        <p:spPr>
          <a:xfrm>
            <a:off x="6930343" y="48956"/>
            <a:ext cx="2729913" cy="29238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defRPr sz="2000" b="0">
                <a:latin typeface="KG Primary Penmanship 2"/>
                <a:ea typeface="KG Primary Penmanship 2"/>
                <a:cs typeface="KG Primary Penmanship 2"/>
                <a:sym typeface="KG Primary Penmanship 2"/>
              </a:defRPr>
            </a:pPr>
            <a:r>
              <a:rPr sz="1400" dirty="0">
                <a:latin typeface="Comic Sans MS" panose="030F0902030302020204" pitchFamily="66" charset="0"/>
              </a:rPr>
              <a:t>Teacher:</a:t>
            </a:r>
            <a:r>
              <a:rPr sz="1400" dirty="0">
                <a:latin typeface="Comic Sans MS" panose="030F0902030302020204" pitchFamily="66" charset="0"/>
                <a:ea typeface="Century Gothic"/>
                <a:cs typeface="Century Gothic"/>
                <a:sym typeface="Century Gothic"/>
              </a:rPr>
              <a:t>_________________</a:t>
            </a:r>
          </a:p>
        </p:txBody>
      </p:sp>
      <p:sp>
        <p:nvSpPr>
          <p:cNvPr id="137" name="Rounded Rectangle"/>
          <p:cNvSpPr/>
          <p:nvPr/>
        </p:nvSpPr>
        <p:spPr>
          <a:xfrm>
            <a:off x="101675" y="1182357"/>
            <a:ext cx="9550250" cy="11087677"/>
          </a:xfrm>
          <a:prstGeom prst="roundRect">
            <a:avLst>
              <a:gd name="adj" fmla="val 1995"/>
            </a:avLst>
          </a:prstGeom>
          <a:solidFill>
            <a:srgbClr val="FFFFFF"/>
          </a:solidFill>
          <a:ln w="3175">
            <a:solidFill>
              <a:srgbClr val="000000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28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8" name="Adapted from - A Quick Guide to Reaching Struggling Writers - Cruz &amp; Learning in Safe Schools - Brownlie &amp; King &amp;"/>
          <p:cNvSpPr txBox="1"/>
          <p:nvPr/>
        </p:nvSpPr>
        <p:spPr>
          <a:xfrm>
            <a:off x="61284" y="12788589"/>
            <a:ext cx="7396111" cy="2162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4604" tIns="44604" rIns="44604" bIns="44604">
            <a:spAutoFit/>
          </a:bodyPr>
          <a:lstStyle/>
          <a:p>
            <a:pPr algn="l" defTabSz="892097">
              <a:defRPr sz="800" b="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 Adapted from - </a:t>
            </a:r>
            <a:r>
              <a:rPr i="1"/>
              <a:t>A Quick Guide to Reaching Struggling Writers -</a:t>
            </a:r>
            <a:r>
              <a:t> Cruz &amp; </a:t>
            </a:r>
            <a:r>
              <a:rPr i="1"/>
              <a:t>Learning in Safe Schools -</a:t>
            </a:r>
            <a:r>
              <a:t> Brownlie &amp; King &amp; </a:t>
            </a:r>
          </a:p>
        </p:txBody>
      </p:sp>
      <p:sp>
        <p:nvSpPr>
          <p:cNvPr id="139" name="Education for All - Ontario Education">
            <a:hlinkClick r:id="rId3"/>
          </p:cNvPr>
          <p:cNvSpPr txBox="1"/>
          <p:nvPr/>
        </p:nvSpPr>
        <p:spPr>
          <a:xfrm>
            <a:off x="5680065" y="12788589"/>
            <a:ext cx="2503638" cy="2162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4604" tIns="44604" rIns="44604" bIns="44604">
            <a:spAutoFit/>
          </a:bodyPr>
          <a:lstStyle>
            <a:lvl1pPr algn="l" defTabSz="892097">
              <a:defRPr sz="800" b="0" u="sng">
                <a:solidFill>
                  <a:srgbClr val="0433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>
              <a:defRPr u="none">
                <a:solidFill>
                  <a:srgbClr val="000000"/>
                </a:solidFill>
              </a:defRPr>
            </a:pPr>
            <a:r>
              <a:rPr u="sng">
                <a:solidFill>
                  <a:srgbClr val="0433FF"/>
                </a:solidFill>
              </a:rPr>
              <a:t>Education for All - Ontario Education</a:t>
            </a:r>
          </a:p>
        </p:txBody>
      </p:sp>
      <p:pic>
        <p:nvPicPr>
          <p:cNvPr id="140" name="arrow_target_400_clr_17025.png" descr="arrow_target_400_clr_17025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791662" y="4587"/>
            <a:ext cx="637125" cy="528813"/>
          </a:xfrm>
          <a:prstGeom prst="rect">
            <a:avLst/>
          </a:prstGeom>
          <a:ln w="3175">
            <a:miter lim="400000"/>
          </a:ln>
        </p:spPr>
      </p:pic>
      <p:sp>
        <p:nvSpPr>
          <p:cNvPr id="141" name="Planning &amp; Instructional Supports for Student Learning"/>
          <p:cNvSpPr txBox="1"/>
          <p:nvPr/>
        </p:nvSpPr>
        <p:spPr>
          <a:xfrm>
            <a:off x="594667" y="565491"/>
            <a:ext cx="4708020" cy="29238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2300" b="0">
                <a:latin typeface="KG Primary Penmanship 2"/>
                <a:ea typeface="KG Primary Penmanship 2"/>
                <a:cs typeface="KG Primary Penmanship 2"/>
                <a:sym typeface="KG Primary Penmanship 2"/>
              </a:defRPr>
            </a:lvl1pPr>
          </a:lstStyle>
          <a:p>
            <a:r>
              <a:rPr sz="1400" dirty="0">
                <a:latin typeface="Comic Sans MS" panose="030F0902030302020204" pitchFamily="66" charset="0"/>
              </a:rPr>
              <a:t>Planning &amp; Instructional Supports for Student Learning</a:t>
            </a:r>
          </a:p>
        </p:txBody>
      </p:sp>
      <p:sp>
        <p:nvSpPr>
          <p:cNvPr id="142" name="routines, strategies, resources…"/>
          <p:cNvSpPr txBox="1"/>
          <p:nvPr/>
        </p:nvSpPr>
        <p:spPr>
          <a:xfrm>
            <a:off x="594667" y="859340"/>
            <a:ext cx="3045868" cy="28725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584200">
              <a:defRPr sz="2000" b="0">
                <a:solidFill>
                  <a:srgbClr val="9411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defRPr>
            </a:lvl1pPr>
          </a:lstStyle>
          <a:p>
            <a:r>
              <a:rPr sz="1200" dirty="0">
                <a:latin typeface="Comic Sans MS" panose="030F0902030302020204" pitchFamily="66" charset="0"/>
              </a:rPr>
              <a:t>routines, strategies, resources…</a:t>
            </a:r>
          </a:p>
        </p:txBody>
      </p:sp>
      <p:sp>
        <p:nvSpPr>
          <p:cNvPr id="143" name="Date:___________________"/>
          <p:cNvSpPr txBox="1"/>
          <p:nvPr/>
        </p:nvSpPr>
        <p:spPr>
          <a:xfrm>
            <a:off x="6995516" y="483824"/>
            <a:ext cx="2665794" cy="29238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defRPr sz="2000" b="0">
                <a:latin typeface="KG Primary Penmanship 2"/>
                <a:ea typeface="KG Primary Penmanship 2"/>
                <a:cs typeface="KG Primary Penmanship 2"/>
                <a:sym typeface="KG Primary Penmanship 2"/>
              </a:defRPr>
            </a:pPr>
            <a:r>
              <a:rPr sz="1400" dirty="0">
                <a:latin typeface="Comic Sans MS" panose="030F0902030302020204" pitchFamily="66" charset="0"/>
              </a:rPr>
              <a:t>Date:</a:t>
            </a:r>
            <a:r>
              <a:rPr sz="1400" dirty="0">
                <a:latin typeface="Comic Sans MS" panose="030F0902030302020204" pitchFamily="66" charset="0"/>
                <a:ea typeface="Century Gothic"/>
                <a:cs typeface="Century Gothic"/>
                <a:sym typeface="Century Gothic"/>
              </a:rPr>
              <a:t>___________________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Macintosh PowerPoint</Application>
  <PresentationFormat>Custom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Century Gothic</vt:lpstr>
      <vt:lpstr>Comic Sans MS</vt:lpstr>
      <vt:lpstr>Helvetica Light</vt:lpstr>
      <vt:lpstr>Helvetica Neue</vt:lpstr>
      <vt:lpstr>Helvetica Neue Light</vt:lpstr>
      <vt:lpstr>Helvetica Neue Medium</vt:lpstr>
      <vt:lpstr>Helvetica Neue Thin</vt:lpstr>
      <vt:lpstr>KG Primary Penmanship</vt:lpstr>
      <vt:lpstr>KG Primary Penmanship 2</vt:lpstr>
      <vt:lpstr>White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Sasha Zekulin</cp:lastModifiedBy>
  <cp:revision>1</cp:revision>
  <dcterms:modified xsi:type="dcterms:W3CDTF">2018-06-20T03:20:59Z</dcterms:modified>
</cp:coreProperties>
</file>