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753600" cy="130048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7789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7789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7789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7789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7789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7789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7789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7789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7789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/>
    <p:restoredTop sz="94599"/>
  </p:normalViewPr>
  <p:slideViewPr>
    <p:cSldViewPr snapToGrid="0" snapToObjects="1">
      <p:cViewPr>
        <p:scale>
          <a:sx n="136" d="100"/>
          <a:sy n="136" d="100"/>
        </p:scale>
        <p:origin x="15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952500" y="7616825"/>
            <a:ext cx="7848600" cy="560121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952500" y="5900904"/>
            <a:ext cx="7848600" cy="745792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4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2844800"/>
            <a:ext cx="9753600" cy="73152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sz="half" idx="13"/>
          </p:nvPr>
        </p:nvSpPr>
        <p:spPr>
          <a:xfrm>
            <a:off x="1219200" y="3349625"/>
            <a:ext cx="7315200" cy="442912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952500" y="7883525"/>
            <a:ext cx="7848600" cy="10668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52500" y="8959850"/>
            <a:ext cx="7848600" cy="847725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952500" y="5264150"/>
            <a:ext cx="7848600" cy="2476500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quarter" idx="13"/>
          </p:nvPr>
        </p:nvSpPr>
        <p:spPr>
          <a:xfrm>
            <a:off x="5038725" y="3321050"/>
            <a:ext cx="4000500" cy="616267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714375" y="3321050"/>
            <a:ext cx="4000500" cy="2990850"/>
          </a:xfrm>
          <a:prstGeom prst="rect">
            <a:avLst/>
          </a:prstGeom>
        </p:spPr>
        <p:txBody>
          <a:bodyPr/>
          <a:lstStyle>
            <a:lvl1pPr>
              <a:defRPr sz="80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14375" y="6388100"/>
            <a:ext cx="4000500" cy="30861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xfrm>
            <a:off x="714375" y="3035300"/>
            <a:ext cx="8324850" cy="1619250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xfrm>
            <a:off x="714375" y="3035300"/>
            <a:ext cx="8324850" cy="1619250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714375" y="4787900"/>
            <a:ext cx="8324850" cy="4714875"/>
          </a:xfrm>
          <a:prstGeom prst="rect">
            <a:avLst/>
          </a:prstGeom>
        </p:spPr>
        <p:txBody>
          <a:bodyPr anchor="ctr"/>
          <a:lstStyle>
            <a:lvl1pPr marL="583406" indent="-583406" algn="l">
              <a:spcBef>
                <a:spcPts val="5600"/>
              </a:spcBef>
              <a:buSzPct val="145000"/>
              <a:buChar char="•"/>
              <a:defRPr sz="4200"/>
            </a:lvl1pPr>
            <a:lvl2pPr marL="1027906" indent="-583406" algn="l">
              <a:spcBef>
                <a:spcPts val="5600"/>
              </a:spcBef>
              <a:buSzPct val="145000"/>
              <a:buChar char="•"/>
              <a:defRPr sz="4200"/>
            </a:lvl2pPr>
            <a:lvl3pPr marL="1472406" indent="-583406" algn="l">
              <a:spcBef>
                <a:spcPts val="5600"/>
              </a:spcBef>
              <a:buSzPct val="145000"/>
              <a:buChar char="•"/>
              <a:defRPr sz="4200"/>
            </a:lvl3pPr>
            <a:lvl4pPr marL="1916906" indent="-583406" algn="l">
              <a:spcBef>
                <a:spcPts val="5600"/>
              </a:spcBef>
              <a:buSzPct val="145000"/>
              <a:buChar char="•"/>
              <a:defRPr sz="4200"/>
            </a:lvl4pPr>
            <a:lvl5pPr marL="2361406" indent="-583406" algn="l">
              <a:spcBef>
                <a:spcPts val="5600"/>
              </a:spcBef>
              <a:buSzPct val="145000"/>
              <a:buChar char="•"/>
              <a:defRPr sz="4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quarter" idx="13"/>
          </p:nvPr>
        </p:nvSpPr>
        <p:spPr>
          <a:xfrm>
            <a:off x="5038725" y="4787900"/>
            <a:ext cx="4000500" cy="471487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xfrm>
            <a:off x="714375" y="3035300"/>
            <a:ext cx="8324850" cy="1619250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14375" y="4787900"/>
            <a:ext cx="4000500" cy="4714875"/>
          </a:xfrm>
          <a:prstGeom prst="rect">
            <a:avLst/>
          </a:prstGeom>
        </p:spPr>
        <p:txBody>
          <a:bodyPr anchor="ctr"/>
          <a:lstStyle>
            <a:lvl1pPr marL="440871" indent="-440871" algn="l">
              <a:spcBef>
                <a:spcPts val="4200"/>
              </a:spcBef>
              <a:buSzPct val="145000"/>
              <a:buChar char="•"/>
              <a:defRPr sz="3600"/>
            </a:lvl1pPr>
            <a:lvl2pPr marL="783771" indent="-440871" algn="l">
              <a:spcBef>
                <a:spcPts val="4200"/>
              </a:spcBef>
              <a:buSzPct val="145000"/>
              <a:buChar char="•"/>
              <a:defRPr sz="3600"/>
            </a:lvl2pPr>
            <a:lvl3pPr marL="1126671" indent="-440871" algn="l">
              <a:spcBef>
                <a:spcPts val="4200"/>
              </a:spcBef>
              <a:buSzPct val="145000"/>
              <a:buChar char="•"/>
              <a:defRPr sz="3600"/>
            </a:lvl3pPr>
            <a:lvl4pPr marL="1469571" indent="-440871" algn="l">
              <a:spcBef>
                <a:spcPts val="4200"/>
              </a:spcBef>
              <a:buSzPct val="145000"/>
              <a:buChar char="•"/>
              <a:defRPr sz="3600"/>
            </a:lvl4pPr>
            <a:lvl5pPr marL="1812471" indent="-440871" algn="l">
              <a:spcBef>
                <a:spcPts val="4200"/>
              </a:spcBef>
              <a:buSzPct val="145000"/>
              <a:buChar char="•"/>
              <a:defRPr sz="3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688585" y="9817100"/>
            <a:ext cx="371349" cy="3810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714375" y="3797300"/>
            <a:ext cx="8324850" cy="5410200"/>
          </a:xfrm>
          <a:prstGeom prst="rect">
            <a:avLst/>
          </a:prstGeom>
        </p:spPr>
        <p:txBody>
          <a:bodyPr anchor="ctr"/>
          <a:lstStyle>
            <a:lvl1pPr marL="583406" indent="-583406" algn="l">
              <a:spcBef>
                <a:spcPts val="5600"/>
              </a:spcBef>
              <a:buSzPct val="145000"/>
              <a:buChar char="•"/>
              <a:defRPr sz="4200"/>
            </a:lvl1pPr>
            <a:lvl2pPr marL="1027906" indent="-583406" algn="l">
              <a:spcBef>
                <a:spcPts val="5600"/>
              </a:spcBef>
              <a:buSzPct val="145000"/>
              <a:buChar char="•"/>
              <a:defRPr sz="4200"/>
            </a:lvl2pPr>
            <a:lvl3pPr marL="1472406" indent="-583406" algn="l">
              <a:spcBef>
                <a:spcPts val="5600"/>
              </a:spcBef>
              <a:buSzPct val="145000"/>
              <a:buChar char="•"/>
              <a:defRPr sz="4200"/>
            </a:lvl3pPr>
            <a:lvl4pPr marL="1916906" indent="-583406" algn="l">
              <a:spcBef>
                <a:spcPts val="5600"/>
              </a:spcBef>
              <a:buSzPct val="145000"/>
              <a:buChar char="•"/>
              <a:defRPr sz="4200"/>
            </a:lvl4pPr>
            <a:lvl5pPr marL="2361406" indent="-583406" algn="l">
              <a:spcBef>
                <a:spcPts val="5600"/>
              </a:spcBef>
              <a:buSzPct val="145000"/>
              <a:buChar char="•"/>
              <a:defRPr sz="4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5038725" y="6664325"/>
            <a:ext cx="4000500" cy="28289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5038725" y="3511550"/>
            <a:ext cx="4000500" cy="28289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sz="quarter" idx="15"/>
          </p:nvPr>
        </p:nvSpPr>
        <p:spPr>
          <a:xfrm>
            <a:off x="714375" y="3511550"/>
            <a:ext cx="4000500" cy="5981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52500" y="4073525"/>
            <a:ext cx="7848600" cy="24765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6626225"/>
            <a:ext cx="7848600" cy="84772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688585" y="9817100"/>
            <a:ext cx="371349" cy="373633"/>
          </a:xfrm>
          <a:prstGeom prst="rect">
            <a:avLst/>
          </a:prstGeom>
          <a:ln w="3175">
            <a:miter lim="400000"/>
          </a:ln>
        </p:spPr>
        <p:txBody>
          <a:bodyPr wrap="none" lIns="38100" tIns="38100" rIns="38100" bIns="38100">
            <a:spAutoFit/>
          </a:bodyPr>
          <a:lstStyle>
            <a:lvl1pPr>
              <a:defRPr sz="2000" b="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0" marR="0" indent="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2286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4572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6858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9144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11430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13716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6002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8288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7789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228600" algn="ctr" defTabSz="7789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457200" algn="ctr" defTabSz="7789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685800" algn="ctr" defTabSz="7789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914400" algn="ctr" defTabSz="7789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1143000" algn="ctr" defTabSz="7789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1371600" algn="ctr" defTabSz="7789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1600200" algn="ctr" defTabSz="7789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1828800" algn="ctr" defTabSz="7789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Exploring Student Work"/>
          <p:cNvSpPr txBox="1"/>
          <p:nvPr/>
        </p:nvSpPr>
        <p:spPr>
          <a:xfrm>
            <a:off x="3005290" y="51256"/>
            <a:ext cx="3428824" cy="43088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2300" b="0">
                <a:latin typeface="KG Miss Kindy Chunky"/>
                <a:ea typeface="KG Miss Kindy Chunky"/>
                <a:cs typeface="KG Miss Kindy Chunky"/>
                <a:sym typeface="KG Miss Kindy Chunky"/>
              </a:defRPr>
            </a:lvl1pPr>
          </a:lstStyle>
          <a:p>
            <a:r>
              <a:rPr dirty="0">
                <a:latin typeface="Comic Sans MS" panose="030F0902030302020204" pitchFamily="66" charset="0"/>
              </a:rPr>
              <a:t>Exploring Student Work</a:t>
            </a:r>
          </a:p>
        </p:txBody>
      </p:sp>
      <p:sp>
        <p:nvSpPr>
          <p:cNvPr id="120" name="Teacher:_________________"/>
          <p:cNvSpPr txBox="1"/>
          <p:nvPr/>
        </p:nvSpPr>
        <p:spPr>
          <a:xfrm>
            <a:off x="6884946" y="105117"/>
            <a:ext cx="2691442" cy="32316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>
              <a:defRPr sz="2000" b="0">
                <a:latin typeface="KG Primary Penmanship 2"/>
                <a:ea typeface="KG Primary Penmanship 2"/>
                <a:cs typeface="KG Primary Penmanship 2"/>
                <a:sym typeface="KG Primary Penmanship 2"/>
              </a:defRPr>
            </a:pPr>
            <a:r>
              <a:rPr sz="1600" dirty="0">
                <a:latin typeface="Century Gothic" panose="020B0502020202020204" pitchFamily="34" charset="0"/>
              </a:rPr>
              <a:t>Teacher:</a:t>
            </a:r>
            <a:r>
              <a:rPr sz="1600" dirty="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_________________</a:t>
            </a:r>
          </a:p>
        </p:txBody>
      </p:sp>
      <p:sp>
        <p:nvSpPr>
          <p:cNvPr id="121" name="Adapted from - Design In Five - Dimich Vagle - From the Pile, Stack, and Plan protocol"/>
          <p:cNvSpPr txBox="1"/>
          <p:nvPr/>
        </p:nvSpPr>
        <p:spPr>
          <a:xfrm>
            <a:off x="10853" y="12788589"/>
            <a:ext cx="7396111" cy="21621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4604" tIns="44604" rIns="44604" bIns="44604">
            <a:spAutoFit/>
          </a:bodyPr>
          <a:lstStyle/>
          <a:p>
            <a:pPr algn="l" defTabSz="892097">
              <a:defRPr sz="800" b="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 Adapted from - </a:t>
            </a:r>
            <a:r>
              <a:rPr i="1"/>
              <a:t>Design In Five - </a:t>
            </a:r>
            <a:r>
              <a:t>Dimich Vagle - From the Pile, Stack, and Plan protocol</a:t>
            </a:r>
          </a:p>
        </p:txBody>
      </p:sp>
      <p:graphicFrame>
        <p:nvGraphicFramePr>
          <p:cNvPr id="122" name="Table"/>
          <p:cNvGraphicFramePr/>
          <p:nvPr>
            <p:extLst>
              <p:ext uri="{D42A27DB-BD31-4B8C-83A1-F6EECF244321}">
                <p14:modId xmlns:p14="http://schemas.microsoft.com/office/powerpoint/2010/main" val="2897483492"/>
              </p:ext>
            </p:extLst>
          </p:nvPr>
        </p:nvGraphicFramePr>
        <p:xfrm>
          <a:off x="232885" y="1483592"/>
          <a:ext cx="9287828" cy="1067355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407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00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400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21985">
                <a:tc>
                  <a:txBody>
                    <a:bodyPr/>
                    <a:lstStyle/>
                    <a:p>
                      <a:pPr defTabSz="584200">
                        <a:defRPr sz="1800"/>
                      </a:pPr>
                      <a:r>
                        <a:rPr sz="2500" dirty="0">
                          <a:solidFill>
                            <a:srgbClr val="941100"/>
                          </a:solidFill>
                          <a:latin typeface="Comic Sans MS" panose="030F0902030302020204" pitchFamily="66" charset="0"/>
                          <a:ea typeface="KG Primary Penmanship"/>
                          <a:cs typeface="KG Primary Penmanship"/>
                          <a:sym typeface="KG Primary Penmanship"/>
                        </a:rPr>
                        <a:t>Student</a:t>
                      </a:r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584200">
                        <a:defRPr sz="2500">
                          <a:solidFill>
                            <a:srgbClr val="941100"/>
                          </a:solidFill>
                          <a:latin typeface="KG Primary Penmanship"/>
                          <a:ea typeface="KG Primary Penmanship"/>
                          <a:cs typeface="KG Primary Penmanship"/>
                          <a:sym typeface="KG Primary Penmanship"/>
                        </a:defRPr>
                      </a:pPr>
                      <a:r>
                        <a:rPr dirty="0">
                          <a:latin typeface="Comic Sans MS" panose="030F0902030302020204" pitchFamily="66" charset="0"/>
                        </a:rPr>
                        <a:t>Strengths:</a:t>
                      </a:r>
                    </a:p>
                    <a:p>
                      <a:pPr algn="l" defTabSz="584200">
                        <a:defRPr sz="1400">
                          <a:latin typeface="KG Primary Penmanship"/>
                          <a:ea typeface="KG Primary Penmanship"/>
                          <a:cs typeface="KG Primary Penmanship"/>
                          <a:sym typeface="KG Primary Penmanship"/>
                        </a:defRPr>
                      </a:pPr>
                      <a:r>
                        <a:rPr sz="1000" dirty="0">
                          <a:latin typeface="Comic Sans MS" panose="030F0902030302020204" pitchFamily="66" charset="0"/>
                        </a:rPr>
                        <a:t>What does the student have an understanding of, based on his/her work?</a:t>
                      </a:r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584200">
                        <a:defRPr sz="2500">
                          <a:solidFill>
                            <a:srgbClr val="941100"/>
                          </a:solidFill>
                          <a:latin typeface="KG Primary Penmanship"/>
                          <a:ea typeface="KG Primary Penmanship"/>
                          <a:cs typeface="KG Primary Penmanship"/>
                          <a:sym typeface="KG Primary Penmanship"/>
                        </a:defRPr>
                      </a:pPr>
                      <a:r>
                        <a:rPr dirty="0">
                          <a:latin typeface="Comic Sans MS" panose="030F0902030302020204" pitchFamily="66" charset="0"/>
                        </a:rPr>
                        <a:t>Areas for Growth</a:t>
                      </a:r>
                    </a:p>
                    <a:p>
                      <a:pPr algn="l" defTabSz="584200">
                        <a:defRPr sz="1400">
                          <a:latin typeface="KG Primary Penmanship"/>
                          <a:ea typeface="KG Primary Penmanship"/>
                          <a:cs typeface="KG Primary Penmanship"/>
                          <a:sym typeface="KG Primary Penmanship"/>
                        </a:defRPr>
                      </a:pPr>
                      <a:r>
                        <a:rPr sz="1000" dirty="0">
                          <a:latin typeface="Comic Sans MS" panose="030F0902030302020204" pitchFamily="66" charset="0"/>
                        </a:rPr>
                        <a:t>What does the student need to work on?</a:t>
                      </a:r>
                    </a:p>
                    <a:p>
                      <a:pPr algn="l" defTabSz="584200">
                        <a:defRPr sz="1400">
                          <a:latin typeface="KG Primary Penmanship"/>
                          <a:ea typeface="KG Primary Penmanship"/>
                          <a:cs typeface="KG Primary Penmanship"/>
                          <a:sym typeface="KG Primary Penmanship"/>
                        </a:defRPr>
                      </a:pPr>
                      <a:r>
                        <a:rPr sz="1000" dirty="0">
                          <a:latin typeface="Comic Sans MS" panose="030F0902030302020204" pitchFamily="66" charset="0"/>
                        </a:rPr>
                        <a:t>What is the student using, but confusing?</a:t>
                      </a:r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5157"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5157"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5157"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5157"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5157"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65157"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65157"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65157"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65157"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965157"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23" name="Assessment(s) Examined:________________________________________________________"/>
          <p:cNvSpPr txBox="1"/>
          <p:nvPr/>
        </p:nvSpPr>
        <p:spPr>
          <a:xfrm>
            <a:off x="182860" y="495419"/>
            <a:ext cx="9677329" cy="32316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l">
              <a:defRPr sz="2000" b="0">
                <a:latin typeface="KG Primary Penmanship 2"/>
                <a:ea typeface="KG Primary Penmanship 2"/>
                <a:cs typeface="KG Primary Penmanship 2"/>
                <a:sym typeface="KG Primary Penmanship 2"/>
              </a:defRPr>
            </a:pPr>
            <a:r>
              <a:rPr sz="1600" dirty="0">
                <a:latin typeface="Comic Sans MS" panose="030F0902030302020204" pitchFamily="66" charset="0"/>
              </a:rPr>
              <a:t>Assessment(s) Examined:</a:t>
            </a:r>
            <a:r>
              <a:rPr sz="1600" dirty="0">
                <a:latin typeface="Comic Sans MS" panose="030F0902030302020204" pitchFamily="66" charset="0"/>
                <a:ea typeface="Century Gothic"/>
                <a:cs typeface="Century Gothic"/>
                <a:sym typeface="Century Gothic"/>
              </a:rPr>
              <a:t>_______________________________________________________</a:t>
            </a:r>
          </a:p>
        </p:txBody>
      </p:sp>
      <p:sp>
        <p:nvSpPr>
          <p:cNvPr id="124" name="To consider/notate - How was the assessment administered? Note where there were differences in directions, support, prompting, scribing, etc."/>
          <p:cNvSpPr txBox="1"/>
          <p:nvPr/>
        </p:nvSpPr>
        <p:spPr>
          <a:xfrm>
            <a:off x="182860" y="852150"/>
            <a:ext cx="7053213" cy="50783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>
              <a:defRPr sz="2000" b="0">
                <a:latin typeface="KG Primary Penmanship 2"/>
                <a:ea typeface="KG Primary Penmanship 2"/>
                <a:cs typeface="KG Primary Penmanship 2"/>
                <a:sym typeface="KG Primary Penmanship 2"/>
              </a:defRPr>
            </a:lvl1pPr>
          </a:lstStyle>
          <a:p>
            <a:r>
              <a:rPr sz="1400" dirty="0">
                <a:latin typeface="Comic Sans MS" panose="030F0902030302020204" pitchFamily="66" charset="0"/>
              </a:rPr>
              <a:t>To consider/notate - How was the assessment administered?</a:t>
            </a:r>
            <a:endParaRPr lang="en-CA" sz="1400" dirty="0">
              <a:latin typeface="Comic Sans MS" panose="030F0902030302020204" pitchFamily="66" charset="0"/>
            </a:endParaRPr>
          </a:p>
          <a:p>
            <a:r>
              <a:rPr sz="1400" dirty="0">
                <a:latin typeface="Comic Sans MS" panose="030F0902030302020204" pitchFamily="66" charset="0"/>
              </a:rPr>
              <a:t> Note where there were differences</a:t>
            </a:r>
            <a:r>
              <a:rPr lang="en-CA" sz="1400" dirty="0">
                <a:latin typeface="Comic Sans MS" panose="030F0902030302020204" pitchFamily="66" charset="0"/>
              </a:rPr>
              <a:t> </a:t>
            </a:r>
            <a:r>
              <a:rPr sz="1400" dirty="0">
                <a:latin typeface="Comic Sans MS" panose="030F0902030302020204" pitchFamily="66" charset="0"/>
              </a:rPr>
              <a:t>in directions, support, prompting, scribing, etc.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Adapted from - Design In Five - Dimich Vagle - From the Pile, Stack, and Plan protocol"/>
          <p:cNvSpPr txBox="1"/>
          <p:nvPr/>
        </p:nvSpPr>
        <p:spPr>
          <a:xfrm>
            <a:off x="10853" y="12788589"/>
            <a:ext cx="7396111" cy="21621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4604" tIns="44604" rIns="44604" bIns="44604">
            <a:spAutoFit/>
          </a:bodyPr>
          <a:lstStyle/>
          <a:p>
            <a:pPr algn="l" defTabSz="892097">
              <a:defRPr sz="800" b="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 Adapted from - </a:t>
            </a:r>
            <a:r>
              <a:rPr i="1"/>
              <a:t>Design In Five - </a:t>
            </a:r>
            <a:r>
              <a:t>Dimich Vagle - From the Pile, Stack, and Plan protocol</a:t>
            </a:r>
          </a:p>
        </p:txBody>
      </p:sp>
      <p:graphicFrame>
        <p:nvGraphicFramePr>
          <p:cNvPr id="127" name="Table"/>
          <p:cNvGraphicFramePr/>
          <p:nvPr>
            <p:extLst>
              <p:ext uri="{D42A27DB-BD31-4B8C-83A1-F6EECF244321}">
                <p14:modId xmlns:p14="http://schemas.microsoft.com/office/powerpoint/2010/main" val="1690626131"/>
              </p:ext>
            </p:extLst>
          </p:nvPr>
        </p:nvGraphicFramePr>
        <p:xfrm>
          <a:off x="276448" y="263921"/>
          <a:ext cx="9287828" cy="1191864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407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00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400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85579">
                <a:tc>
                  <a:txBody>
                    <a:bodyPr/>
                    <a:lstStyle/>
                    <a:p>
                      <a:pPr defTabSz="584200">
                        <a:defRPr sz="1800"/>
                      </a:pPr>
                      <a:r>
                        <a:rPr lang="en-CA" sz="2500" dirty="0">
                          <a:solidFill>
                            <a:srgbClr val="941100"/>
                          </a:solidFill>
                          <a:latin typeface="Comic Sans MS" panose="030F0902030302020204" pitchFamily="66" charset="0"/>
                          <a:ea typeface="KG Primary Penmanship"/>
                          <a:cs typeface="KG Primary Penmanship"/>
                          <a:sym typeface="KG Primary Penmanship"/>
                        </a:rPr>
                        <a:t>Student</a:t>
                      </a:r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584200">
                        <a:defRPr sz="2500">
                          <a:solidFill>
                            <a:srgbClr val="941100"/>
                          </a:solidFill>
                          <a:latin typeface="KG Primary Penmanship"/>
                          <a:ea typeface="KG Primary Penmanship"/>
                          <a:cs typeface="KG Primary Penmanship"/>
                          <a:sym typeface="KG Primary Penmanship"/>
                        </a:defRPr>
                      </a:pPr>
                      <a:r>
                        <a:rPr lang="en-CA" dirty="0">
                          <a:latin typeface="Comic Sans MS" panose="030F0902030302020204" pitchFamily="66" charset="0"/>
                        </a:rPr>
                        <a:t>Strengths:</a:t>
                      </a:r>
                    </a:p>
                    <a:p>
                      <a:pPr algn="l" defTabSz="584200">
                        <a:defRPr sz="1400">
                          <a:latin typeface="KG Primary Penmanship"/>
                          <a:ea typeface="KG Primary Penmanship"/>
                          <a:cs typeface="KG Primary Penmanship"/>
                          <a:sym typeface="KG Primary Penmanship"/>
                        </a:defRPr>
                      </a:pPr>
                      <a:r>
                        <a:rPr lang="en-CA" sz="1000" dirty="0">
                          <a:latin typeface="Comic Sans MS" panose="030F0902030302020204" pitchFamily="66" charset="0"/>
                        </a:rPr>
                        <a:t>What does the student have an understanding of, based on his/her work?</a:t>
                      </a:r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584200">
                        <a:defRPr sz="2500">
                          <a:solidFill>
                            <a:srgbClr val="941100"/>
                          </a:solidFill>
                          <a:latin typeface="KG Primary Penmanship"/>
                          <a:ea typeface="KG Primary Penmanship"/>
                          <a:cs typeface="KG Primary Penmanship"/>
                          <a:sym typeface="KG Primary Penmanship"/>
                        </a:defRPr>
                      </a:pPr>
                      <a:r>
                        <a:rPr lang="en-CA" dirty="0">
                          <a:latin typeface="Comic Sans MS" panose="030F0902030302020204" pitchFamily="66" charset="0"/>
                        </a:rPr>
                        <a:t>Areas for Growth</a:t>
                      </a:r>
                    </a:p>
                    <a:p>
                      <a:pPr algn="l" defTabSz="584200">
                        <a:defRPr sz="1400">
                          <a:latin typeface="KG Primary Penmanship"/>
                          <a:ea typeface="KG Primary Penmanship"/>
                          <a:cs typeface="KG Primary Penmanship"/>
                          <a:sym typeface="KG Primary Penmanship"/>
                        </a:defRPr>
                      </a:pPr>
                      <a:r>
                        <a:rPr lang="en-CA" sz="1000" dirty="0">
                          <a:latin typeface="Comic Sans MS" panose="030F0902030302020204" pitchFamily="66" charset="0"/>
                        </a:rPr>
                        <a:t>What does the student need to work on?</a:t>
                      </a:r>
                    </a:p>
                    <a:p>
                      <a:pPr algn="l" defTabSz="584200">
                        <a:defRPr sz="1400">
                          <a:latin typeface="KG Primary Penmanship"/>
                          <a:ea typeface="KG Primary Penmanship"/>
                          <a:cs typeface="KG Primary Penmanship"/>
                          <a:sym typeface="KG Primary Penmanship"/>
                        </a:defRPr>
                      </a:pPr>
                      <a:r>
                        <a:rPr lang="en-CA" sz="1000" dirty="0">
                          <a:latin typeface="Comic Sans MS" panose="030F0902030302020204" pitchFamily="66" charset="0"/>
                        </a:rPr>
                        <a:t>What is the student using, but confusing?</a:t>
                      </a:r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8697"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8697"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8697"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8697"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8697"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8697"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48697"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48697"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48697"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48697"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48697"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848697"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848697"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ym typeface="Helvetica Neue"/>
                        </a:defRPr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7789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7789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7789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7789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</Words>
  <Application>Microsoft Macintosh PowerPoint</Application>
  <PresentationFormat>Custom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3" baseType="lpstr">
      <vt:lpstr>Century Gothic</vt:lpstr>
      <vt:lpstr>Comic Sans MS</vt:lpstr>
      <vt:lpstr>Helvetica Light</vt:lpstr>
      <vt:lpstr>Helvetica Neue</vt:lpstr>
      <vt:lpstr>Helvetica Neue Light</vt:lpstr>
      <vt:lpstr>Helvetica Neue Medium</vt:lpstr>
      <vt:lpstr>Helvetica Neue Thin</vt:lpstr>
      <vt:lpstr>KG Miss Kindy Chunky</vt:lpstr>
      <vt:lpstr>KG Primary Penmanship</vt:lpstr>
      <vt:lpstr>KG Primary Penmanship 2</vt:lpstr>
      <vt:lpstr>White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Sasha Zekulin</cp:lastModifiedBy>
  <cp:revision>1</cp:revision>
  <dcterms:modified xsi:type="dcterms:W3CDTF">2018-06-20T04:05:00Z</dcterms:modified>
</cp:coreProperties>
</file>